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7" r:id="rId3"/>
    <p:sldId id="266" r:id="rId4"/>
    <p:sldId id="267" r:id="rId5"/>
    <p:sldId id="269" r:id="rId6"/>
    <p:sldId id="279" r:id="rId7"/>
    <p:sldId id="270" r:id="rId8"/>
    <p:sldId id="282" r:id="rId9"/>
    <p:sldId id="272" r:id="rId10"/>
    <p:sldId id="273" r:id="rId11"/>
    <p:sldId id="278" r:id="rId12"/>
    <p:sldId id="27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A5"/>
    <a:srgbClr val="F5B80B"/>
    <a:srgbClr val="FFE5A3"/>
    <a:srgbClr val="FFCF57"/>
    <a:srgbClr val="FFF5D5"/>
    <a:srgbClr val="032FC3"/>
    <a:srgbClr val="44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288" y="67"/>
      </p:cViewPr>
      <p:guideLst>
        <p:guide orient="horz" pos="2201"/>
        <p:guide pos="39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F23A6-3F4C-40B5-A3CF-D1C44B7BBE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74108-30BB-46EF-825B-6263701579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274108-30BB-46EF-825B-6263701579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1152525"/>
            <a:ext cx="201295" cy="239395"/>
          </a:xfrm>
          <a:prstGeom prst="rect">
            <a:avLst/>
          </a:prstGeom>
        </p:spPr>
      </p:pic>
      <p:pic>
        <p:nvPicPr>
          <p:cNvPr id="3" name="图片 2" descr="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2879725"/>
            <a:ext cx="201295" cy="239395"/>
          </a:xfrm>
          <a:prstGeom prst="rect">
            <a:avLst/>
          </a:prstGeom>
        </p:spPr>
      </p:pic>
      <p:pic>
        <p:nvPicPr>
          <p:cNvPr id="4" name="图片 3" descr="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4606925"/>
            <a:ext cx="201295" cy="239395"/>
          </a:xfrm>
          <a:prstGeom prst="rect">
            <a:avLst/>
          </a:prstGeom>
        </p:spPr>
      </p:pic>
      <p:pic>
        <p:nvPicPr>
          <p:cNvPr id="5" name="图片 4" descr="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5210175"/>
            <a:ext cx="201295" cy="2393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3550" y="892175"/>
            <a:ext cx="11529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项目展示须围绕模板规定的</a:t>
            </a: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个部分呈现，内容完整、逻辑清晰，确无相关内容可删减对应页面，但不得调整顺序、不得偏离核心框架</a:t>
            </a: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背景颜色仅作为参考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各部分页数均不得超出说明规定的上限要求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4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550" y="2618105"/>
            <a:ext cx="11529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请遵循简洁、实用、清晰原则，以作品内容为核心，标题贴合项目实际、规范准确，不使用谐音等不规范表述</a:t>
            </a: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内容设计不追求过度视觉化、艺术化效果，不随意使用复杂动效、3D渲染、特效字体等美化形式</a:t>
            </a: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en-US" altLang="zh-CN" sz="2400" b="1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3550" y="4337050"/>
            <a:ext cx="1145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页面比例统一为16:9，文件应符合PowerPoint软件播放要求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400" b="1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550" y="4958715"/>
            <a:ext cx="11529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此页仅作为PPT版式说明，不作为正文内容，正式提交时请删除此页，各页说明也请在提交时删除。</a:t>
            </a:r>
            <a:endParaRPr lang="zh-CN" altLang="en-US" sz="2400" b="1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solidFill>
                  <a:schemeClr val="bg1"/>
                </a:soli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版式说明</a:t>
            </a:r>
            <a:endParaRPr lang="zh-CN" altLang="en-US" sz="4400" kern="1000" spc="-400">
              <a:solidFill>
                <a:schemeClr val="bg1"/>
              </a:soli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一、项目背景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793" y="889635"/>
            <a:ext cx="11702415" cy="944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300" spc="100">
                <a:solidFill>
                  <a:schemeClr val="bg1"/>
                </a:solidFill>
                <a:uFillTx/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  <a:sym typeface="+mn-ea"/>
              </a:rPr>
              <a:t> 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该部分须立足行业现存痛点与社会实际需求，结合当前发展趋势，明确项目开展的现实意义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不超过2页。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二、项目整体情况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介绍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793" y="889635"/>
            <a:ext cx="11702415" cy="944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300" spc="100">
                <a:solidFill>
                  <a:schemeClr val="bg1"/>
                </a:solidFill>
                <a:uFillTx/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  <a:sym typeface="+mn-ea"/>
              </a:rPr>
              <a:t> 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说明：该部分须概述项目的基本情况、发展历程等，清晰呈现项目的整体框架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endParaRPr lang="en-US" altLang="zh-CN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不超过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三、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核心技术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793" y="899160"/>
            <a:ext cx="11702415" cy="944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300" spc="100">
                <a:solidFill>
                  <a:schemeClr val="bg1"/>
                </a:solidFill>
                <a:uFillTx/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  <a:sym typeface="+mn-ea"/>
              </a:rPr>
              <a:t> 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说明：该部分须重点阐述项目的核心技术原理、独特优势或创新亮点，如有相关论文、专利等可列举说明技术的可行性、成熟度；不超过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四、商业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模式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488" y="898525"/>
            <a:ext cx="11503025" cy="211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t">
              <a:lnSpc>
                <a:spcPct val="13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该部分须阐述项目商业模式、营销策略、财务管理、发展战略等科学性、适配性与可操作性，以及项目市场定位、发展前景、盈利模式等合理性；如已成立公司，请说明盈利、财务及融资等情况；不超过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五、项目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应用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210" y="897890"/>
            <a:ext cx="11626215" cy="1153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t">
              <a:lnSpc>
                <a:spcPct val="130000"/>
              </a:lnSpc>
              <a:spcBef>
                <a:spcPts val="0"/>
              </a:spcBef>
            </a:pP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说明：该部分须阐述项目应用场景、行业认可，或已落地进展及应用效果；不超过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六、社会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价值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893" y="897890"/>
            <a:ext cx="11626215" cy="1153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t">
              <a:lnSpc>
                <a:spcPct val="130000"/>
              </a:lnSpc>
              <a:spcBef>
                <a:spcPts val="0"/>
              </a:spcBef>
            </a:pP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说明：该部分须阐述项目赋能产业发展、优化服务供给、拓展就业空间、提升民生保障水平、促进交流合作、助力地方经济社会高质量发展等方面的实际成效与长效价值；不超过</a:t>
            </a:r>
            <a:r>
              <a:rPr lang="en-US" altLang="zh-CN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3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页。</a:t>
            </a: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t">
              <a:lnSpc>
                <a:spcPct val="130000"/>
              </a:lnSpc>
              <a:spcBef>
                <a:spcPts val="0"/>
              </a:spcBef>
            </a:pPr>
            <a:endParaRPr lang="zh-CN" altLang="en-US" sz="2300" b="1" kern="1500" spc="1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七、团队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介绍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723" y="912495"/>
            <a:ext cx="11806555" cy="1253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ts val="3580"/>
              </a:lnSpc>
              <a:spcBef>
                <a:spcPts val="0"/>
              </a:spcBef>
            </a:pPr>
            <a:r>
              <a:rPr lang="en-US" altLang="zh-CN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        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说明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该部分须展示团队成员的专业背景、核心能力与分工协作等情况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不超过</a:t>
            </a:r>
            <a:r>
              <a:rPr lang="en-US" altLang="zh-CN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页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bg1"/>
              </a:solidFill>
              <a:latin typeface="方正兰亭大黑简体" panose="02000000000000000000" charset="-122"/>
              <a:ea typeface="方正兰亭大黑简体" panose="02000000000000000000" charset="-122"/>
              <a:cs typeface="方正兰亭大黑简体" panose="020000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150" y="81915"/>
            <a:ext cx="6792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八、未来</a:t>
            </a:r>
            <a:r>
              <a:rPr lang="zh-CN" altLang="en-US" sz="4400" kern="1000" spc="-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60000"/>
                        <a:lumOff val="40000"/>
                      </a:schemeClr>
                    </a:gs>
                    <a:gs pos="83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0"/>
                </a:gradFill>
                <a:uFillTx/>
                <a:latin typeface="锐字奥运精神拼搏简免费-闪" panose="02010604000000000000" charset="-122"/>
                <a:ea typeface="锐字奥运精神拼搏简免费-闪" panose="02010604000000000000" charset="-122"/>
              </a:rPr>
              <a:t>展望</a:t>
            </a:r>
            <a:endParaRPr lang="zh-CN" altLang="en-US" sz="4400" kern="1000" spc="-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0"/>
              </a:gradFill>
              <a:uFillTx/>
              <a:latin typeface="锐字奥运精神拼搏简免费-闪" panose="02010604000000000000" charset="-122"/>
              <a:ea typeface="锐字奥运精神拼搏简免费-闪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793" y="910590"/>
            <a:ext cx="11702415" cy="944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ts val="3580"/>
              </a:lnSpc>
              <a:spcBef>
                <a:spcPts val="0"/>
              </a:spcBef>
            </a:pPr>
            <a:r>
              <a:rPr lang="en-US" altLang="zh-CN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        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说明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该部分须阐述项目短期发展目标与阶段性规划，以及后续技术迭代、市场</a:t>
            </a:r>
            <a:endParaRPr lang="zh-CN" altLang="en-US" sz="2400">
              <a:solidFill>
                <a:schemeClr val="bg1"/>
              </a:solidFill>
              <a:latin typeface="方正兰亭大黑简体" panose="02000000000000000000" charset="-122"/>
              <a:ea typeface="方正兰亭大黑简体" panose="02000000000000000000" charset="-122"/>
              <a:cs typeface="方正兰亭大黑简体" panose="02000000000000000000" charset="-122"/>
            </a:endParaRPr>
          </a:p>
          <a:p>
            <a:pPr indent="0" algn="l" fontAlgn="auto">
              <a:lnSpc>
                <a:spcPts val="3580"/>
              </a:lnSpc>
              <a:spcBef>
                <a:spcPts val="0"/>
              </a:spcBef>
            </a:pP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推广、规模拓展的长远发展前景</a:t>
            </a:r>
            <a:r>
              <a:rPr lang="zh-CN" altLang="en-US" sz="2400" b="1" kern="15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不超过</a:t>
            </a:r>
            <a:r>
              <a:rPr lang="en-US" altLang="zh-CN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方正兰亭大黑简体" panose="02000000000000000000" charset="-122"/>
                <a:ea typeface="方正兰亭大黑简体" panose="02000000000000000000" charset="-122"/>
                <a:cs typeface="方正兰亭大黑简体" panose="02000000000000000000" charset="-122"/>
              </a:rPr>
              <a:t>页。</a:t>
            </a:r>
            <a:endParaRPr lang="zh-CN" altLang="en-US" sz="2400">
              <a:solidFill>
                <a:schemeClr val="bg1"/>
              </a:solidFill>
              <a:latin typeface="方正兰亭大黑简体" panose="02000000000000000000" charset="-122"/>
              <a:ea typeface="方正兰亭大黑简体" panose="02000000000000000000" charset="-122"/>
              <a:cs typeface="方正兰亭大黑简体" panose="02000000000000000000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宽屏</PresentationFormat>
  <Paragraphs>47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锐字奥运精神拼搏简免费-闪</vt:lpstr>
      <vt:lpstr>方正兰亭大黑简体</vt:lpstr>
      <vt:lpstr>微软雅黑</vt:lpstr>
      <vt:lpstr>Arial Unicode MS</vt:lpstr>
      <vt:lpstr>等线</vt:lpstr>
      <vt:lpstr>Calibri</vt:lpstr>
      <vt:lpstr>锐字奥运精神夺冠简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乐夫 于</dc:creator>
  <cp:lastModifiedBy>张灿</cp:lastModifiedBy>
  <cp:revision>20</cp:revision>
  <dcterms:created xsi:type="dcterms:W3CDTF">2026-02-27T10:10:00Z</dcterms:created>
  <dcterms:modified xsi:type="dcterms:W3CDTF">2026-03-23T13:45:21Z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CECA68167B0F4CBF9F774E44F13FE294_13</vt:lpwstr>
  </property>
</Properties>
</file>